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75" r:id="rId13"/>
    <p:sldId id="276" r:id="rId14"/>
    <p:sldId id="277" r:id="rId15"/>
    <p:sldId id="281" r:id="rId16"/>
    <p:sldId id="278" r:id="rId17"/>
    <p:sldId id="279" r:id="rId18"/>
    <p:sldId id="280" r:id="rId19"/>
    <p:sldId id="282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handwriting/c/conclusions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wordpress.com/2016/07/07/study-finds-uk-digital-economy-generated-123-billion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angerousharvests.blogspot.com/2011/09/thank-you.html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-thinking-hand-reflect-622689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208E6-2EE8-429E-9BDA-1F5E34FAA4CE}"/>
              </a:ext>
            </a:extLst>
          </p:cNvPr>
          <p:cNvSpPr txBox="1"/>
          <p:nvPr/>
        </p:nvSpPr>
        <p:spPr>
          <a:xfrm>
            <a:off x="986971" y="377372"/>
            <a:ext cx="586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UNIVERSITATEA POLITEHNICA TIMIȘOARA</a:t>
            </a: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FACULTATEA DE AUTOMATICĂ ȘI CALCULATOARE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D30A8-87A4-4BAA-B275-AD92F3C295E0}"/>
              </a:ext>
            </a:extLst>
          </p:cNvPr>
          <p:cNvSpPr txBox="1"/>
          <p:nvPr/>
        </p:nvSpPr>
        <p:spPr>
          <a:xfrm>
            <a:off x="2716696" y="2339370"/>
            <a:ext cx="7602961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32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EvenTourTM – Platformă web dedicată gestiunii si promovării evenimentelor din Timișoara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A8A13-BF4D-42D1-B932-B5062DDAB407}"/>
              </a:ext>
            </a:extLst>
          </p:cNvPr>
          <p:cNvSpPr txBox="1"/>
          <p:nvPr/>
        </p:nvSpPr>
        <p:spPr>
          <a:xfrm>
            <a:off x="9216572" y="4789714"/>
            <a:ext cx="26416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b="1" dirty="0">
                <a:latin typeface="Arial" panose="020B0604020202020204" pitchFamily="34" charset="0"/>
                <a:cs typeface="Arial" panose="020B0604020202020204" pitchFamily="34" charset="0"/>
              </a:rPr>
              <a:t>Candidat:</a:t>
            </a:r>
          </a:p>
          <a:p>
            <a:pPr>
              <a:lnSpc>
                <a:spcPct val="150000"/>
              </a:lnSpc>
            </a:pPr>
            <a:r>
              <a:rPr lang="ro-RO" b="1" dirty="0">
                <a:latin typeface="Arial" panose="020B0604020202020204" pitchFamily="34" charset="0"/>
                <a:cs typeface="Arial" panose="020B0604020202020204" pitchFamily="34" charset="0"/>
              </a:rPr>
              <a:t>Popescu Sorin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D6D1A-722C-4FE7-B508-2FC6CD38CB1D}"/>
              </a:ext>
            </a:extLst>
          </p:cNvPr>
          <p:cNvSpPr txBox="1"/>
          <p:nvPr/>
        </p:nvSpPr>
        <p:spPr>
          <a:xfrm>
            <a:off x="1799771" y="5436045"/>
            <a:ext cx="3744686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b="1" dirty="0">
                <a:latin typeface="Arial" panose="020B0604020202020204" pitchFamily="34" charset="0"/>
                <a:cs typeface="Arial" panose="020B0604020202020204" pitchFamily="34" charset="0"/>
              </a:rPr>
              <a:t>Coordonator științific:</a:t>
            </a:r>
          </a:p>
          <a:p>
            <a:pPr>
              <a:lnSpc>
                <a:spcPct val="150000"/>
              </a:lnSpc>
            </a:pPr>
            <a:r>
              <a:rPr lang="ro-RO" b="1" dirty="0">
                <a:latin typeface="Arial" panose="020B0604020202020204" pitchFamily="34" charset="0"/>
                <a:cs typeface="Arial" panose="020B0604020202020204" pitchFamily="34" charset="0"/>
              </a:rPr>
              <a:t>Ș.l.dr.Ing. Robu Andreea</a:t>
            </a:r>
          </a:p>
        </p:txBody>
      </p:sp>
    </p:spTree>
    <p:extLst>
      <p:ext uri="{BB962C8B-B14F-4D97-AF65-F5344CB8AC3E}">
        <p14:creationId xmlns:p14="http://schemas.microsoft.com/office/powerpoint/2010/main" val="86247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68FDB-C640-4CEC-A0C1-1C41784A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pPr algn="ctr"/>
            <a:r>
              <a:rPr lang="ro-RO" sz="4000" b="1">
                <a:solidFill>
                  <a:srgbClr val="FFFFFF"/>
                </a:solidFill>
              </a:rPr>
              <a:t>Structura bazei de date</a:t>
            </a:r>
            <a:endParaRPr lang="ro-RO" sz="4000" b="1" dirty="0">
              <a:solidFill>
                <a:srgbClr val="FFFFFF"/>
              </a:solidFill>
            </a:endParaRP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AE5612-3D01-485B-867C-3FCFC150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971" y="2400119"/>
            <a:ext cx="5646100" cy="4357194"/>
          </a:xfrm>
        </p:spPr>
      </p:pic>
    </p:spTree>
    <p:extLst>
      <p:ext uri="{BB962C8B-B14F-4D97-AF65-F5344CB8AC3E}">
        <p14:creationId xmlns:p14="http://schemas.microsoft.com/office/powerpoint/2010/main" val="411161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B30F2-F08D-4CB1-BFF4-8686DBB8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</a:rPr>
              <a:t>Ghidul utilizatorului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71159-FFCB-4E94-B89C-88EB8CA0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83" y="81931"/>
            <a:ext cx="7474008" cy="3662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22A42-145C-4624-9813-9FC5D76DECB8}"/>
              </a:ext>
            </a:extLst>
          </p:cNvPr>
          <p:cNvSpPr txBox="1"/>
          <p:nvPr/>
        </p:nvSpPr>
        <p:spPr>
          <a:xfrm>
            <a:off x="878202" y="6025305"/>
            <a:ext cx="269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</a:rPr>
              <a:t>Modul vizitator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C2ED7-0486-45A1-83DF-A5850240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22" y="4384031"/>
            <a:ext cx="6774366" cy="206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45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B30F2-F08D-4CB1-BFF4-8686DBB8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</a:rPr>
              <a:t>Ghidul utilizatorului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2A42-145C-4624-9813-9FC5D76DECB8}"/>
              </a:ext>
            </a:extLst>
          </p:cNvPr>
          <p:cNvSpPr txBox="1"/>
          <p:nvPr/>
        </p:nvSpPr>
        <p:spPr>
          <a:xfrm>
            <a:off x="878202" y="6025305"/>
            <a:ext cx="269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</a:rPr>
              <a:t>Modul vizitator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AC81E-C257-4141-86B3-69904F7B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738" y="68338"/>
            <a:ext cx="7443407" cy="356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DB930A-A9F8-47D1-A2BC-252672ED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22" y="3845714"/>
            <a:ext cx="6753123" cy="29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5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4D15B-E1A8-495A-872F-6E2988FC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</a:rPr>
              <a:t>Ghidul utilizatorului</a:t>
            </a:r>
            <a:endParaRPr lang="en-US" sz="4000" b="1" dirty="0">
              <a:solidFill>
                <a:srgbClr val="FEFFFF"/>
              </a:solidFill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E061D-1FB6-4AE9-BCAE-50BBF8F67BCC}"/>
              </a:ext>
            </a:extLst>
          </p:cNvPr>
          <p:cNvSpPr txBox="1"/>
          <p:nvPr/>
        </p:nvSpPr>
        <p:spPr>
          <a:xfrm>
            <a:off x="712577" y="6075149"/>
            <a:ext cx="324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>
                <a:solidFill>
                  <a:schemeClr val="bg1"/>
                </a:solidFill>
              </a:rPr>
              <a:t>Modul utilizator autentificat</a:t>
            </a:r>
            <a:endParaRPr lang="ro-RO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D17D9-823B-4C43-B0F4-55F9BB89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48" y="41043"/>
            <a:ext cx="7461474" cy="235381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6BCC4B3-D8E8-40CD-9BB1-B7B7D2245E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22" y="3145799"/>
            <a:ext cx="6777213" cy="3671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24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4D15B-E1A8-495A-872F-6E2988FC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</a:rPr>
              <a:t>Ghidul utilizatorului</a:t>
            </a:r>
            <a:endParaRPr lang="en-US" sz="4000" b="1" dirty="0">
              <a:solidFill>
                <a:srgbClr val="FEFFFF"/>
              </a:solidFill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E061D-1FB6-4AE9-BCAE-50BBF8F67BCC}"/>
              </a:ext>
            </a:extLst>
          </p:cNvPr>
          <p:cNvSpPr txBox="1"/>
          <p:nvPr/>
        </p:nvSpPr>
        <p:spPr>
          <a:xfrm>
            <a:off x="712577" y="6075149"/>
            <a:ext cx="324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>
                <a:solidFill>
                  <a:schemeClr val="bg1"/>
                </a:solidFill>
              </a:rPr>
              <a:t>Modul utilizator autentificat</a:t>
            </a:r>
            <a:endParaRPr lang="ro-RO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FD411-7ADA-4A52-9378-753DC878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160" y="125279"/>
            <a:ext cx="7435721" cy="32749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B0046CD-5378-47CC-A65D-EB776F51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34" y="4363416"/>
            <a:ext cx="6724563" cy="22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17B98-E41C-4D72-B6F7-5A18C2B47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 err="1">
                <a:solidFill>
                  <a:srgbClr val="FEFFFF"/>
                </a:solidFill>
              </a:rPr>
              <a:t>Ghidul</a:t>
            </a:r>
            <a:r>
              <a:rPr lang="en-US" sz="4000" b="1" dirty="0">
                <a:solidFill>
                  <a:srgbClr val="FEFFFF"/>
                </a:solidFill>
              </a:rPr>
              <a:t> </a:t>
            </a:r>
            <a:r>
              <a:rPr lang="en-US" sz="4000" b="1" dirty="0" err="1">
                <a:solidFill>
                  <a:srgbClr val="FEFFFF"/>
                </a:solidFill>
              </a:rPr>
              <a:t>utilizatorului</a:t>
            </a:r>
            <a:endParaRPr lang="en-US" sz="4000" b="1" dirty="0">
              <a:solidFill>
                <a:srgbClr val="FEFFFF"/>
              </a:solidFill>
            </a:endParaRPr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87E61-D7FC-4775-8C29-D74098B67580}"/>
              </a:ext>
            </a:extLst>
          </p:cNvPr>
          <p:cNvSpPr txBox="1"/>
          <p:nvPr/>
        </p:nvSpPr>
        <p:spPr>
          <a:xfrm>
            <a:off x="550291" y="6020444"/>
            <a:ext cx="347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</a:rPr>
              <a:t>Modul administrator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E5638-F4AC-4F3E-ACD5-7D10272E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48" y="379997"/>
            <a:ext cx="7410685" cy="2378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85500-847D-43D6-BE2A-4FED30D47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79" y="3962400"/>
            <a:ext cx="6680627" cy="276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2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17B98-E41C-4D72-B6F7-5A18C2B47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 err="1">
                <a:solidFill>
                  <a:srgbClr val="FEFFFF"/>
                </a:solidFill>
              </a:rPr>
              <a:t>Ghidul</a:t>
            </a:r>
            <a:r>
              <a:rPr lang="en-US" sz="4000" b="1" dirty="0">
                <a:solidFill>
                  <a:srgbClr val="FEFFFF"/>
                </a:solidFill>
              </a:rPr>
              <a:t> </a:t>
            </a:r>
            <a:r>
              <a:rPr lang="en-US" sz="4000" b="1" dirty="0" err="1">
                <a:solidFill>
                  <a:srgbClr val="FEFFFF"/>
                </a:solidFill>
              </a:rPr>
              <a:t>utilizatorului</a:t>
            </a:r>
            <a:endParaRPr lang="en-US" sz="4000" b="1" dirty="0">
              <a:solidFill>
                <a:srgbClr val="FEFFFF"/>
              </a:solidFill>
            </a:endParaRPr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87E61-D7FC-4775-8C29-D74098B67580}"/>
              </a:ext>
            </a:extLst>
          </p:cNvPr>
          <p:cNvSpPr txBox="1"/>
          <p:nvPr/>
        </p:nvSpPr>
        <p:spPr>
          <a:xfrm>
            <a:off x="550291" y="6020444"/>
            <a:ext cx="347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</a:rPr>
              <a:t>Modul administrator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BC80B-9FD2-4281-8F27-5B597F3A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601" y="69292"/>
            <a:ext cx="7418113" cy="3028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13EE37-1346-4D5C-B8C3-F32E6318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50" y="4221679"/>
            <a:ext cx="6765658" cy="238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0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17B98-E41C-4D72-B6F7-5A18C2B47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 err="1">
                <a:solidFill>
                  <a:srgbClr val="FEFFFF"/>
                </a:solidFill>
              </a:rPr>
              <a:t>Ghidul</a:t>
            </a:r>
            <a:r>
              <a:rPr lang="en-US" sz="4000" b="1" dirty="0">
                <a:solidFill>
                  <a:srgbClr val="FEFFFF"/>
                </a:solidFill>
              </a:rPr>
              <a:t> </a:t>
            </a:r>
            <a:r>
              <a:rPr lang="en-US" sz="4000" b="1" dirty="0" err="1">
                <a:solidFill>
                  <a:srgbClr val="FEFFFF"/>
                </a:solidFill>
              </a:rPr>
              <a:t>utilizatorului</a:t>
            </a:r>
            <a:endParaRPr lang="en-US" sz="4000" b="1" dirty="0">
              <a:solidFill>
                <a:srgbClr val="FEFFFF"/>
              </a:solidFill>
            </a:endParaRPr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87E61-D7FC-4775-8C29-D74098B67580}"/>
              </a:ext>
            </a:extLst>
          </p:cNvPr>
          <p:cNvSpPr txBox="1"/>
          <p:nvPr/>
        </p:nvSpPr>
        <p:spPr>
          <a:xfrm>
            <a:off x="550291" y="6020444"/>
            <a:ext cx="347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</a:rPr>
              <a:t>Modul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59B41-BC68-4C1B-8202-7315F99E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33" y="190762"/>
            <a:ext cx="7523694" cy="2196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0F1D1-FA72-426D-BFBF-A95817C9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47" y="3841644"/>
            <a:ext cx="6762080" cy="27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8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17B98-E41C-4D72-B6F7-5A18C2B47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 err="1">
                <a:solidFill>
                  <a:srgbClr val="FEFFFF"/>
                </a:solidFill>
              </a:rPr>
              <a:t>Ghidul</a:t>
            </a:r>
            <a:r>
              <a:rPr lang="en-US" sz="4000" b="1" dirty="0">
                <a:solidFill>
                  <a:srgbClr val="FEFFFF"/>
                </a:solidFill>
              </a:rPr>
              <a:t> </a:t>
            </a:r>
            <a:r>
              <a:rPr lang="en-US" sz="4000" b="1" dirty="0" err="1">
                <a:solidFill>
                  <a:srgbClr val="FEFFFF"/>
                </a:solidFill>
              </a:rPr>
              <a:t>utilizatorului</a:t>
            </a:r>
            <a:endParaRPr lang="en-US" sz="4000" b="1" dirty="0">
              <a:solidFill>
                <a:srgbClr val="FEFFFF"/>
              </a:solidFill>
            </a:endParaRPr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87E61-D7FC-4775-8C29-D74098B67580}"/>
              </a:ext>
            </a:extLst>
          </p:cNvPr>
          <p:cNvSpPr txBox="1"/>
          <p:nvPr/>
        </p:nvSpPr>
        <p:spPr>
          <a:xfrm>
            <a:off x="550291" y="6020444"/>
            <a:ext cx="347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</a:rPr>
              <a:t>Modul administrator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AE2D7-FCFD-427A-9F46-7578CB72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09" y="41115"/>
            <a:ext cx="7439741" cy="2702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72D91D-7BF7-45E7-A13F-4D9BC7F9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22" y="4127842"/>
            <a:ext cx="6704437" cy="22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06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17B98-E41C-4D72-B6F7-5A18C2B47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 err="1">
                <a:solidFill>
                  <a:srgbClr val="FEFFFF"/>
                </a:solidFill>
              </a:rPr>
              <a:t>Ghidul</a:t>
            </a:r>
            <a:r>
              <a:rPr lang="en-US" sz="4000" b="1" dirty="0">
                <a:solidFill>
                  <a:srgbClr val="FEFFFF"/>
                </a:solidFill>
              </a:rPr>
              <a:t> </a:t>
            </a:r>
            <a:r>
              <a:rPr lang="en-US" sz="4000" b="1" dirty="0" err="1">
                <a:solidFill>
                  <a:srgbClr val="FEFFFF"/>
                </a:solidFill>
              </a:rPr>
              <a:t>utilizatorului</a:t>
            </a:r>
            <a:endParaRPr lang="en-US" sz="4000" b="1" dirty="0">
              <a:solidFill>
                <a:srgbClr val="FEFFFF"/>
              </a:solidFill>
            </a:endParaRPr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87E61-D7FC-4775-8C29-D74098B67580}"/>
              </a:ext>
            </a:extLst>
          </p:cNvPr>
          <p:cNvSpPr txBox="1"/>
          <p:nvPr/>
        </p:nvSpPr>
        <p:spPr>
          <a:xfrm>
            <a:off x="550291" y="6020444"/>
            <a:ext cx="347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</a:rPr>
              <a:t>Modul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D6E65-D67F-4E82-8EB5-B85D1AF0F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48" y="137985"/>
            <a:ext cx="7497828" cy="165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14005-90D8-43BB-9A41-D32C5D97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60" y="3224543"/>
            <a:ext cx="7435727" cy="18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9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893A-A7A9-4ED0-921B-2484170F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800" b="1" dirty="0"/>
              <a:t>Structura prezentării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92E2-7C42-469C-85E7-C557B78C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1687" cy="468133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ro-RO" sz="1600" b="1" dirty="0">
                <a:latin typeface="Arial Black" panose="020B0A04020102020204" pitchFamily="34" charset="0"/>
              </a:rPr>
              <a:t>Tema proiectului</a:t>
            </a:r>
          </a:p>
          <a:p>
            <a:pPr>
              <a:lnSpc>
                <a:spcPct val="160000"/>
              </a:lnSpc>
            </a:pPr>
            <a:r>
              <a:rPr lang="ro-RO" sz="1600" b="1" dirty="0">
                <a:latin typeface="Arial Black" panose="020B0A04020102020204" pitchFamily="34" charset="0"/>
              </a:rPr>
              <a:t>Motivația realizării aplicației</a:t>
            </a:r>
          </a:p>
          <a:p>
            <a:pPr>
              <a:lnSpc>
                <a:spcPct val="160000"/>
              </a:lnSpc>
            </a:pPr>
            <a:r>
              <a:rPr lang="ro-RO" sz="1600" b="1" dirty="0">
                <a:latin typeface="Arial Black" panose="020B0A04020102020204" pitchFamily="34" charset="0"/>
              </a:rPr>
              <a:t>Tehnologiile utilizate</a:t>
            </a:r>
          </a:p>
          <a:p>
            <a:pPr>
              <a:lnSpc>
                <a:spcPct val="160000"/>
              </a:lnSpc>
            </a:pPr>
            <a:r>
              <a:rPr lang="ro-RO" sz="1600" b="1" dirty="0">
                <a:latin typeface="Arial Black" panose="020B0A04020102020204" pitchFamily="34" charset="0"/>
              </a:rPr>
              <a:t>Schema de ansamblu</a:t>
            </a:r>
          </a:p>
          <a:p>
            <a:pPr>
              <a:lnSpc>
                <a:spcPct val="160000"/>
              </a:lnSpc>
            </a:pPr>
            <a:r>
              <a:rPr lang="ro-RO" sz="1600" b="1" dirty="0">
                <a:latin typeface="Arial Black" panose="020B0A04020102020204" pitchFamily="34" charset="0"/>
              </a:rPr>
              <a:t>Arhitectura funcțională a aplicației</a:t>
            </a:r>
          </a:p>
          <a:p>
            <a:pPr>
              <a:lnSpc>
                <a:spcPct val="160000"/>
              </a:lnSpc>
            </a:pPr>
            <a:r>
              <a:rPr lang="ro-RO" sz="1600" b="1" dirty="0">
                <a:latin typeface="Arial Black" panose="020B0A04020102020204" pitchFamily="34" charset="0"/>
              </a:rPr>
              <a:t>Structura bazei de date</a:t>
            </a:r>
          </a:p>
          <a:p>
            <a:pPr>
              <a:lnSpc>
                <a:spcPct val="160000"/>
              </a:lnSpc>
            </a:pPr>
            <a:r>
              <a:rPr lang="ro-RO" sz="1600" b="1" dirty="0">
                <a:latin typeface="Arial Black" panose="020B0A04020102020204" pitchFamily="34" charset="0"/>
              </a:rPr>
              <a:t>Ghidul utilizatorului</a:t>
            </a:r>
          </a:p>
          <a:p>
            <a:pPr>
              <a:lnSpc>
                <a:spcPct val="160000"/>
              </a:lnSpc>
            </a:pPr>
            <a:r>
              <a:rPr lang="ro-RO" sz="1600" b="1" dirty="0">
                <a:latin typeface="Arial Black" panose="020B0A04020102020204" pitchFamily="34" charset="0"/>
              </a:rPr>
              <a:t>Concluzii</a:t>
            </a:r>
          </a:p>
          <a:p>
            <a:pPr>
              <a:lnSpc>
                <a:spcPct val="160000"/>
              </a:lnSpc>
            </a:pPr>
            <a:r>
              <a:rPr lang="ro-RO" sz="1600" b="1" dirty="0">
                <a:latin typeface="Arial Black" panose="020B0A04020102020204" pitchFamily="34" charset="0"/>
              </a:rPr>
              <a:t>Perspective de dezvoltare</a:t>
            </a:r>
          </a:p>
          <a:p>
            <a:endParaRPr lang="ro-RO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014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person, holding, food&#10;&#10;Description automatically generated">
            <a:extLst>
              <a:ext uri="{FF2B5EF4-FFF2-40B4-BE49-F238E27FC236}">
                <a16:creationId xmlns:a16="http://schemas.microsoft.com/office/drawing/2014/main" id="{08A57F00-6A40-47F8-BFB1-46E24AEF6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D466CE-E531-4CA0-AE9F-E37F72EB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428" y="452248"/>
            <a:ext cx="8774664" cy="913142"/>
          </a:xfrm>
        </p:spPr>
        <p:txBody>
          <a:bodyPr>
            <a:normAutofit/>
          </a:bodyPr>
          <a:lstStyle/>
          <a:p>
            <a:pPr algn="ctr"/>
            <a:r>
              <a:rPr lang="ro-RO" sz="4800" b="1"/>
              <a:t>Concluzii</a:t>
            </a:r>
            <a:endParaRPr lang="ro-RO" sz="4800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4123D-FC59-43D8-B612-A2744C08902E}"/>
              </a:ext>
            </a:extLst>
          </p:cNvPr>
          <p:cNvSpPr txBox="1"/>
          <p:nvPr/>
        </p:nvSpPr>
        <p:spPr>
          <a:xfrm>
            <a:off x="2239591" y="4041477"/>
            <a:ext cx="658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/>
              <a:t>Aplicație web destinată utilizării pe orice fel de dispozitiv.</a:t>
            </a:r>
            <a:endParaRPr lang="ro-RO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CBDF8-6DB6-47FE-8DAE-9D5FE2159374}"/>
              </a:ext>
            </a:extLst>
          </p:cNvPr>
          <p:cNvSpPr txBox="1"/>
          <p:nvPr/>
        </p:nvSpPr>
        <p:spPr>
          <a:xfrm>
            <a:off x="2239591" y="2065137"/>
            <a:ext cx="6599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Utilizarea tehnologiei pentru a reduce timpul alocat:</a:t>
            </a:r>
          </a:p>
          <a:p>
            <a:endParaRPr lang="ro-RO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o-RO" b="1" dirty="0"/>
              <a:t>gestiunii evenimentelor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ro-RO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o-RO" b="1" dirty="0"/>
              <a:t>promovării evenimentelor în rândul oamenilor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BC8DD-4297-4F3C-A729-1A738EA8E497}"/>
              </a:ext>
            </a:extLst>
          </p:cNvPr>
          <p:cNvSpPr txBox="1"/>
          <p:nvPr/>
        </p:nvSpPr>
        <p:spPr>
          <a:xfrm>
            <a:off x="2239591" y="4865573"/>
            <a:ext cx="635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Accesul de acasă la informațiile organizatorice ale evenimentelor interesate.</a:t>
            </a:r>
          </a:p>
        </p:txBody>
      </p:sp>
    </p:spTree>
    <p:extLst>
      <p:ext uri="{BB962C8B-B14F-4D97-AF65-F5344CB8AC3E}">
        <p14:creationId xmlns:p14="http://schemas.microsoft.com/office/powerpoint/2010/main" val="1896783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638DB-C4F3-40EF-B9BE-9A9F92FA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Autofit/>
          </a:bodyPr>
          <a:lstStyle/>
          <a:p>
            <a:r>
              <a:rPr lang="ro-RO" sz="4000" b="1"/>
              <a:t>Perspective de dezvoltare</a:t>
            </a:r>
            <a:endParaRPr lang="ro-RO" sz="4000" b="1" dirty="0"/>
          </a:p>
        </p:txBody>
      </p:sp>
      <p:pic>
        <p:nvPicPr>
          <p:cNvPr id="19" name="Content Placeholder 18" descr="A picture containing shirt&#10;&#10;Description automatically generated">
            <a:extLst>
              <a:ext uri="{FF2B5EF4-FFF2-40B4-BE49-F238E27FC236}">
                <a16:creationId xmlns:a16="http://schemas.microsoft.com/office/drawing/2014/main" id="{D4A36DB1-B866-4DBB-8A81-F444C01A6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241" r="21921" b="1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09DD81-9796-46BF-B929-2239F536C4AB}"/>
              </a:ext>
            </a:extLst>
          </p:cNvPr>
          <p:cNvSpPr txBox="1"/>
          <p:nvPr/>
        </p:nvSpPr>
        <p:spPr>
          <a:xfrm>
            <a:off x="159027" y="2631209"/>
            <a:ext cx="43599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sz="2400" b="1" dirty="0">
                <a:latin typeface="Cambria" panose="02040503050406030204" pitchFamily="18" charset="0"/>
                <a:ea typeface="Cambria" panose="02040503050406030204" pitchFamily="18" charset="0"/>
              </a:rPr>
              <a:t>Adăugarea opțiunii de Hărți pentru direcționarea către evenimente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o-RO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sz="2400" b="1" dirty="0">
                <a:latin typeface="Cambria" panose="02040503050406030204" pitchFamily="18" charset="0"/>
                <a:ea typeface="Cambria" panose="02040503050406030204" pitchFamily="18" charset="0"/>
              </a:rPr>
              <a:t>Generalizarea aplicației, astfel încât să fie disponibilă pentru orice oraș din țară</a:t>
            </a:r>
          </a:p>
        </p:txBody>
      </p:sp>
    </p:spTree>
    <p:extLst>
      <p:ext uri="{BB962C8B-B14F-4D97-AF65-F5344CB8AC3E}">
        <p14:creationId xmlns:p14="http://schemas.microsoft.com/office/powerpoint/2010/main" val="20124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3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75" name="Group 14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76" name="Rectangle 15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7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C1BE0-85D9-42B9-B064-3E79A00F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690" y="844510"/>
            <a:ext cx="3710018" cy="41697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 err="1"/>
              <a:t>Vă</a:t>
            </a:r>
            <a:r>
              <a:rPr lang="en-US" sz="4400" b="1" dirty="0"/>
              <a:t> </a:t>
            </a:r>
            <a:r>
              <a:rPr lang="en-US" sz="4400" b="1" dirty="0" err="1"/>
              <a:t>mulțumesc</a:t>
            </a:r>
            <a:r>
              <a:rPr lang="en-US" sz="4400" b="1" dirty="0"/>
              <a:t> </a:t>
            </a:r>
            <a:r>
              <a:rPr lang="en-US" sz="4400" b="1" dirty="0" err="1"/>
              <a:t>pentru</a:t>
            </a:r>
            <a:r>
              <a:rPr lang="en-US" sz="4400" b="1" dirty="0"/>
              <a:t> </a:t>
            </a:r>
            <a:r>
              <a:rPr lang="en-US" sz="4400" b="1" dirty="0" err="1"/>
              <a:t>atenția</a:t>
            </a:r>
            <a:r>
              <a:rPr lang="en-US" sz="4400" b="1" dirty="0"/>
              <a:t> </a:t>
            </a:r>
            <a:r>
              <a:rPr lang="en-US" sz="4400" b="1" dirty="0" err="1"/>
              <a:t>acordată</a:t>
            </a:r>
            <a:r>
              <a:rPr lang="en-US" sz="4400" b="1" dirty="0"/>
              <a:t>!</a:t>
            </a:r>
          </a:p>
        </p:txBody>
      </p:sp>
      <p:pic>
        <p:nvPicPr>
          <p:cNvPr id="15" name="Content Placeholder 14" descr="A close up of a logo&#10;&#10;Description automatically generated">
            <a:extLst>
              <a:ext uri="{FF2B5EF4-FFF2-40B4-BE49-F238E27FC236}">
                <a16:creationId xmlns:a16="http://schemas.microsoft.com/office/drawing/2014/main" id="{04FB6382-9A1F-458D-9FF8-9BA3B77BC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534" r="20536" b="1"/>
          <a:stretch/>
        </p:blipFill>
        <p:spPr>
          <a:xfrm>
            <a:off x="6095998" y="-20965"/>
            <a:ext cx="6096002" cy="687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9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AFD431-09B7-42CA-BF39-9FE5DBE5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1C96E-3D2D-48C8-AAB9-C1CB02D1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18AF42-7CD5-4754-91D4-1BE53B5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8C8F1A-9407-4D67-8250-D8923BC6D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E0A2B0-F7F1-442C-A287-CD6F729E2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69CFA3-AE12-4EAF-A3A1-564BEEFEF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CB64037-2AE8-4CA9-AD8E-7ACC8618F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D319B10-EE8E-453F-A137-D7EEFA20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3F486-509C-4A42-8EED-794A991D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BBFBB12-E756-4386-9C17-CA5743838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ADD0E7E-F4A6-4B3F-8A2F-BCBFAFBA2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19FCFB7-5E71-4197-8EC7-2ACB6DB02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AA533FE-4903-48DD-A921-421A9C44A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4CC5D8E-0D6C-4021-B84E-5D6182C0E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E7D63BAB-D0DB-4F66-92F9-4D2E0A2E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15 in. Surface Book 2">
                <a:extLst>
                  <a:ext uri="{FF2B5EF4-FFF2-40B4-BE49-F238E27FC236}">
                    <a16:creationId xmlns:a16="http://schemas.microsoft.com/office/drawing/2014/main" id="{30BD6454-FB8A-4059-A480-1BDC39DA0E9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43085908"/>
                  </p:ext>
                </p:extLst>
              </p:nvPr>
            </p:nvGraphicFramePr>
            <p:xfrm>
              <a:off x="6932919" y="170101"/>
              <a:ext cx="4890729" cy="51469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90729" cy="5146961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2848653" ay="-3105002" az="-24346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34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15 in. Surface Book 2">
                <a:extLst>
                  <a:ext uri="{FF2B5EF4-FFF2-40B4-BE49-F238E27FC236}">
                    <a16:creationId xmlns:a16="http://schemas.microsoft.com/office/drawing/2014/main" id="{30BD6454-FB8A-4059-A480-1BDC39DA0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2919" y="170101"/>
                <a:ext cx="4890729" cy="514696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742B36-AF01-49DE-B0B2-1723D146D37B}"/>
              </a:ext>
            </a:extLst>
          </p:cNvPr>
          <p:cNvSpPr txBox="1"/>
          <p:nvPr/>
        </p:nvSpPr>
        <p:spPr>
          <a:xfrm>
            <a:off x="-12113" y="1171762"/>
            <a:ext cx="697966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>
                <a:latin typeface="Arial Black" panose="020B0A04020102020204" pitchFamily="34" charset="0"/>
              </a:rPr>
              <a:t>Tema proiectului</a:t>
            </a:r>
          </a:p>
          <a:p>
            <a:pPr algn="ctr"/>
            <a:endParaRPr lang="ro-RO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o-RO" sz="2800" dirty="0">
                <a:latin typeface="Cambria" panose="02040503050406030204" pitchFamily="18" charset="0"/>
                <a:ea typeface="Cambria" panose="02040503050406030204" pitchFamily="18" charset="0"/>
              </a:rPr>
              <a:t>	Realizarea unei aplicații web care are ca scop gestiunea și promovarea evenimentelor din Timișoara, punând accentul pe:</a:t>
            </a:r>
          </a:p>
          <a:p>
            <a:endParaRPr lang="ro-RO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ro-RO" sz="2800" dirty="0">
                <a:latin typeface="Cambria" panose="02040503050406030204" pitchFamily="18" charset="0"/>
                <a:ea typeface="Cambria" panose="02040503050406030204" pitchFamily="18" charset="0"/>
              </a:rPr>
              <a:t>organizarea intuitivă a evenimentelor</a:t>
            </a:r>
          </a:p>
          <a:p>
            <a:pPr lvl="1"/>
            <a:endParaRPr lang="ro-RO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ro-RO" sz="2800" dirty="0">
                <a:latin typeface="Cambria" panose="02040503050406030204" pitchFamily="18" charset="0"/>
                <a:ea typeface="Cambria" panose="02040503050406030204" pitchFamily="18" charset="0"/>
              </a:rPr>
              <a:t>acces rapid la informații</a:t>
            </a:r>
          </a:p>
        </p:txBody>
      </p:sp>
    </p:spTree>
    <p:extLst>
      <p:ext uri="{BB962C8B-B14F-4D97-AF65-F5344CB8AC3E}">
        <p14:creationId xmlns:p14="http://schemas.microsoft.com/office/powerpoint/2010/main" val="943790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ilhouette of a person&#10;&#10;Description automatically generated">
            <a:extLst>
              <a:ext uri="{FF2B5EF4-FFF2-40B4-BE49-F238E27FC236}">
                <a16:creationId xmlns:a16="http://schemas.microsoft.com/office/drawing/2014/main" id="{CEA0AB13-431F-4C23-96AB-088114D24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97" r="-1" b="-1"/>
          <a:stretch/>
        </p:blipFill>
        <p:spPr>
          <a:xfrm>
            <a:off x="4485557" y="10"/>
            <a:ext cx="7706443" cy="6857990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FB8FD551-4516-46AF-BCA3-ADC535D1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851391"/>
            <a:ext cx="5643702" cy="6858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o-RO" sz="32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Motivele realizării aplicației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F0EC9-21A2-41D2-B774-30373B3991A2}"/>
              </a:ext>
            </a:extLst>
          </p:cNvPr>
          <p:cNvSpPr txBox="1"/>
          <p:nvPr/>
        </p:nvSpPr>
        <p:spPr>
          <a:xfrm>
            <a:off x="291547" y="2151727"/>
            <a:ext cx="64670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o-RO" sz="2000" b="1" dirty="0">
                <a:latin typeface="Century Gothic" panose="020B0502020202020204" pitchFamily="34" charset="0"/>
                <a:cs typeface="Arial" panose="020B0604020202020204" pitchFamily="34" charset="0"/>
              </a:rPr>
              <a:t>Creșterea numărului de evenimente din Timișoara</a:t>
            </a:r>
          </a:p>
          <a:p>
            <a:pPr lvl="1"/>
            <a:endParaRPr lang="ro-RO" sz="20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o-RO" sz="2000" b="1" dirty="0">
                <a:latin typeface="Century Gothic" panose="020B0502020202020204" pitchFamily="34" charset="0"/>
                <a:cs typeface="Arial" panose="020B0604020202020204" pitchFamily="34" charset="0"/>
              </a:rPr>
              <a:t>Promovarea precară a acestora în rândul cetățenilor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ro-RO" sz="20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o-RO" sz="2000" b="1" dirty="0">
                <a:latin typeface="Century Gothic" panose="020B0502020202020204" pitchFamily="34" charset="0"/>
                <a:cs typeface="Arial" panose="020B0604020202020204" pitchFamily="34" charset="0"/>
              </a:rPr>
              <a:t>Dorința de informare și creșterea interesului oamenilor în legatură cu aceste evenimente</a:t>
            </a:r>
          </a:p>
        </p:txBody>
      </p:sp>
    </p:spTree>
    <p:extLst>
      <p:ext uri="{BB962C8B-B14F-4D97-AF65-F5344CB8AC3E}">
        <p14:creationId xmlns:p14="http://schemas.microsoft.com/office/powerpoint/2010/main" val="278058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8C2D3-0BB7-4A30-B710-95D52AE9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96" y="512902"/>
            <a:ext cx="9383408" cy="1280890"/>
          </a:xfrm>
        </p:spPr>
        <p:txBody>
          <a:bodyPr>
            <a:normAutofit/>
          </a:bodyPr>
          <a:lstStyle/>
          <a:p>
            <a:pPr algn="ctr"/>
            <a:r>
              <a:rPr lang="ro-RO" sz="4000" b="1" dirty="0">
                <a:solidFill>
                  <a:srgbClr val="FFFFFF"/>
                </a:solidFill>
              </a:rPr>
              <a:t>Tehnologiile utilizate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Content Placeholder 4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6801B6D2-ED49-4FB4-9218-4B709E961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5554" y="2306695"/>
            <a:ext cx="4980892" cy="4551305"/>
          </a:xfrm>
        </p:spPr>
      </p:pic>
    </p:spTree>
    <p:extLst>
      <p:ext uri="{BB962C8B-B14F-4D97-AF65-F5344CB8AC3E}">
        <p14:creationId xmlns:p14="http://schemas.microsoft.com/office/powerpoint/2010/main" val="14707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9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9" name="Content Placeholder 8" descr="A picture containing computer, game, room&#10;&#10;Description automatically generated">
            <a:extLst>
              <a:ext uri="{FF2B5EF4-FFF2-40B4-BE49-F238E27FC236}">
                <a16:creationId xmlns:a16="http://schemas.microsoft.com/office/drawing/2014/main" id="{EE1D8613-1E5A-4CBC-A587-59C964634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0298" y="205541"/>
            <a:ext cx="5611315" cy="65212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73D0D8-7123-4EFF-BA4F-3EFF3016A44A}"/>
              </a:ext>
            </a:extLst>
          </p:cNvPr>
          <p:cNvSpPr txBox="1"/>
          <p:nvPr/>
        </p:nvSpPr>
        <p:spPr>
          <a:xfrm>
            <a:off x="127865" y="2074564"/>
            <a:ext cx="285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chemeClr val="bg1"/>
                </a:solidFill>
              </a:rPr>
              <a:t>Schema de ansamblu</a:t>
            </a:r>
            <a:endParaRPr lang="ro-RO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05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6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F8A78-37E1-4746-9DC3-A27FEE8C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35" y="1616198"/>
            <a:ext cx="2914381" cy="1812802"/>
          </a:xfrm>
        </p:spPr>
        <p:txBody>
          <a:bodyPr>
            <a:noAutofit/>
          </a:bodyPr>
          <a:lstStyle/>
          <a:p>
            <a:r>
              <a:rPr lang="ro-RO" sz="3200" dirty="0">
                <a:solidFill>
                  <a:schemeClr val="bg1"/>
                </a:solidFill>
                <a:latin typeface="Arial Black" panose="020B0A04020102020204" pitchFamily="34" charset="0"/>
              </a:rPr>
              <a:t>Arhitectura funcțională a aplicației</a:t>
            </a: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74D5539-DC68-4875-A2F3-777F8BCAD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371" y="194823"/>
            <a:ext cx="6332543" cy="6484221"/>
          </a:xfrm>
        </p:spPr>
      </p:pic>
    </p:spTree>
    <p:extLst>
      <p:ext uri="{BB962C8B-B14F-4D97-AF65-F5344CB8AC3E}">
        <p14:creationId xmlns:p14="http://schemas.microsoft.com/office/powerpoint/2010/main" val="188555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D1A836-085E-47C0-8A3C-55C0E395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35" y="1604096"/>
            <a:ext cx="2797275" cy="1646376"/>
          </a:xfrm>
        </p:spPr>
        <p:txBody>
          <a:bodyPr>
            <a:noAutofit/>
          </a:bodyPr>
          <a:lstStyle/>
          <a:p>
            <a:r>
              <a:rPr lang="ro-RO" sz="3200" dirty="0">
                <a:solidFill>
                  <a:schemeClr val="bg1"/>
                </a:solidFill>
                <a:latin typeface="Arial Black" panose="020B0A04020102020204" pitchFamily="34" charset="0"/>
              </a:rPr>
              <a:t>Arhitectura funcțională a aplicației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225E962-8695-4677-9201-27CCEF476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1966" y="163984"/>
            <a:ext cx="6008930" cy="6545899"/>
          </a:xfrm>
        </p:spPr>
      </p:pic>
    </p:spTree>
    <p:extLst>
      <p:ext uri="{BB962C8B-B14F-4D97-AF65-F5344CB8AC3E}">
        <p14:creationId xmlns:p14="http://schemas.microsoft.com/office/powerpoint/2010/main" val="16764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85BEF855-0CAF-4FAC-BFDA-74EBE883E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1257" y="172437"/>
            <a:ext cx="3623097" cy="6528993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7839FE-3B2A-4A45-8EEA-9FC9981D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35" y="1693047"/>
            <a:ext cx="2887763" cy="1616755"/>
          </a:xfrm>
        </p:spPr>
        <p:txBody>
          <a:bodyPr>
            <a:noAutofit/>
          </a:bodyPr>
          <a:lstStyle/>
          <a:p>
            <a:r>
              <a:rPr lang="ro-RO" sz="3200" dirty="0">
                <a:solidFill>
                  <a:schemeClr val="bg1"/>
                </a:solidFill>
                <a:latin typeface="Arial Black" panose="020B0A04020102020204" pitchFamily="34" charset="0"/>
              </a:rPr>
              <a:t>Arhitectura funcțională a aplicației</a:t>
            </a:r>
          </a:p>
        </p:txBody>
      </p:sp>
    </p:spTree>
    <p:extLst>
      <p:ext uri="{BB962C8B-B14F-4D97-AF65-F5344CB8AC3E}">
        <p14:creationId xmlns:p14="http://schemas.microsoft.com/office/powerpoint/2010/main" val="414053275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245</Words>
  <Application>Microsoft Office PowerPoint</Application>
  <PresentationFormat>Widescreen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Cambria</vt:lpstr>
      <vt:lpstr>Century Gothic</vt:lpstr>
      <vt:lpstr>Wingdings</vt:lpstr>
      <vt:lpstr>Wingdings 3</vt:lpstr>
      <vt:lpstr>Wisp</vt:lpstr>
      <vt:lpstr>PowerPoint Presentation</vt:lpstr>
      <vt:lpstr>Structura prezentării</vt:lpstr>
      <vt:lpstr>PowerPoint Presentation</vt:lpstr>
      <vt:lpstr>PowerPoint Presentation</vt:lpstr>
      <vt:lpstr>Tehnologiile utilizate</vt:lpstr>
      <vt:lpstr>PowerPoint Presentation</vt:lpstr>
      <vt:lpstr>Arhitectura funcțională a aplicației</vt:lpstr>
      <vt:lpstr>Arhitectura funcțională a aplicației</vt:lpstr>
      <vt:lpstr>Arhitectura funcțională a aplicației</vt:lpstr>
      <vt:lpstr>Structura bazei de date</vt:lpstr>
      <vt:lpstr>Ghidul utilizatorului</vt:lpstr>
      <vt:lpstr>Ghidul utilizatorului</vt:lpstr>
      <vt:lpstr>Ghidul utilizatorului</vt:lpstr>
      <vt:lpstr>Ghidul utilizatorului</vt:lpstr>
      <vt:lpstr>Ghidul utilizatorului</vt:lpstr>
      <vt:lpstr>Ghidul utilizatorului</vt:lpstr>
      <vt:lpstr>Ghidul utilizatorului</vt:lpstr>
      <vt:lpstr>Ghidul utilizatorului</vt:lpstr>
      <vt:lpstr>Ghidul utilizatorului</vt:lpstr>
      <vt:lpstr>Concluzii</vt:lpstr>
      <vt:lpstr>Perspective de dezvoltare</vt:lpstr>
      <vt:lpstr>Vă mulțumesc pentru atenția acordată!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Sorin</dc:creator>
  <cp:lastModifiedBy>Sorin</cp:lastModifiedBy>
  <cp:revision>14</cp:revision>
  <dcterms:created xsi:type="dcterms:W3CDTF">2020-06-26T02:38:56Z</dcterms:created>
  <dcterms:modified xsi:type="dcterms:W3CDTF">2020-06-29T01:38:33Z</dcterms:modified>
</cp:coreProperties>
</file>